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4630400" cy="8229600"/>
  <p:notesSz cx="8229600" cy="14630400"/>
  <p:embeddedFontLst>
    <p:embeddedFont>
      <p:font typeface="Inconsolata" panose="020F0502020204030204" pitchFamily="2" charset="0"/>
      <p:regular r:id="rId8"/>
    </p:embeddedFont>
    <p:embeddedFont>
      <p:font typeface="Montserrat Black" panose="020F0502020204030204" pitchFamily="2" charset="-52"/>
      <p:regular r:id="rId9"/>
      <p:bold r:id="rId10"/>
      <p:boldItalic r:id="rId1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F0"/>
    <a:srgbClr val="FEF5F4"/>
    <a:srgbClr val="FEE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0" d="100"/>
          <a:sy n="50" d="100"/>
        </p:scale>
        <p:origin x="3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59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9943" y="2215088"/>
            <a:ext cx="321873" cy="321873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3542" y="2217999"/>
            <a:ext cx="321873" cy="321873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270" y="2452390"/>
            <a:ext cx="321873" cy="32187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1156" y="2435449"/>
            <a:ext cx="321873" cy="321873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37473A5-6161-E01D-1473-0671FCEB06B4}"/>
              </a:ext>
            </a:extLst>
          </p:cNvPr>
          <p:cNvGrpSpPr/>
          <p:nvPr/>
        </p:nvGrpSpPr>
        <p:grpSpPr>
          <a:xfrm>
            <a:off x="446049" y="0"/>
            <a:ext cx="14184351" cy="8229600"/>
            <a:chOff x="446049" y="0"/>
            <a:chExt cx="14184351" cy="8229600"/>
          </a:xfrm>
        </p:grpSpPr>
        <p:pic>
          <p:nvPicPr>
            <p:cNvPr id="2" name="Image 0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44000" y="0"/>
              <a:ext cx="5486400" cy="8229600"/>
            </a:xfrm>
            <a:prstGeom prst="rect">
              <a:avLst/>
            </a:prstGeom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7B11BB82-2192-3E9A-3484-C630C4904A35}"/>
                </a:ext>
              </a:extLst>
            </p:cNvPr>
            <p:cNvGrpSpPr/>
            <p:nvPr/>
          </p:nvGrpSpPr>
          <p:grpSpPr>
            <a:xfrm>
              <a:off x="719181" y="526333"/>
              <a:ext cx="7593568" cy="3719394"/>
              <a:chOff x="696291" y="1033098"/>
              <a:chExt cx="7593568" cy="3719394"/>
            </a:xfrm>
          </p:grpSpPr>
          <p:pic>
            <p:nvPicPr>
              <p:cNvPr id="3" name="Image 1" descr="preencoded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6291" y="1033098"/>
                <a:ext cx="7593568" cy="3719394"/>
              </a:xfrm>
              <a:prstGeom prst="rect">
                <a:avLst/>
              </a:prstGeom>
            </p:spPr>
          </p:pic>
          <p:sp>
            <p:nvSpPr>
              <p:cNvPr id="5" name="Text 1"/>
              <p:cNvSpPr/>
              <p:nvPr/>
            </p:nvSpPr>
            <p:spPr>
              <a:xfrm>
                <a:off x="943568" y="3372430"/>
                <a:ext cx="1279021" cy="4764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ҚЫЗМЕТ КЕПІЛДІГІ</a:t>
                </a:r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 2"/>
              <p:cNvSpPr/>
              <p:nvPr/>
            </p:nvSpPr>
            <p:spPr>
              <a:xfrm>
                <a:off x="6622586" y="3380611"/>
                <a:ext cx="1351792" cy="714685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ЭЛЕКТРОНДЫ РЕСМИ ҚҰЖАТ</a:t>
                </a:r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3"/>
              <p:cNvSpPr/>
              <p:nvPr/>
            </p:nvSpPr>
            <p:spPr>
              <a:xfrm>
                <a:off x="2909188" y="3618839"/>
                <a:ext cx="1279022" cy="47645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АЛДЫН АЛА ТӨЛЕМ</a:t>
                </a:r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 4"/>
              <p:cNvSpPr/>
              <p:nvPr/>
            </p:nvSpPr>
            <p:spPr>
              <a:xfrm>
                <a:off x="4826313" y="3618840"/>
                <a:ext cx="1279021" cy="47645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АРНАЙЫ ҰСЫНЫС</a:t>
                </a:r>
                <a:endParaRPr lang="en-US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7D6A511-D9AB-256D-FD30-9F4F50DC5567}"/>
                </a:ext>
              </a:extLst>
            </p:cNvPr>
            <p:cNvGrpSpPr/>
            <p:nvPr/>
          </p:nvGrpSpPr>
          <p:grpSpPr>
            <a:xfrm>
              <a:off x="446049" y="4470321"/>
              <a:ext cx="8095785" cy="3226355"/>
              <a:chOff x="775216" y="4470321"/>
              <a:chExt cx="7593568" cy="3226355"/>
            </a:xfrm>
          </p:grpSpPr>
          <p:sp>
            <p:nvSpPr>
              <p:cNvPr id="13" name="Text 5"/>
              <p:cNvSpPr/>
              <p:nvPr/>
            </p:nvSpPr>
            <p:spPr>
              <a:xfrm>
                <a:off x="775216" y="4470321"/>
                <a:ext cx="7593568" cy="1240155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b="1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Ваучер</a:t>
                </a: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 – белгілі бір қызметті тегін не жеңілдікпен алу құқығын беретін  арнайы электронды/қағаз үлгісіндегі ресми талон. Бұл жүйе әлемде ХХ ғасырдың ортасында пайда болып, </a:t>
                </a:r>
                <a:r>
                  <a:rPr lang="en-US" b="1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әлеуметтік әділеттілікті қамтамасыз ету</a:t>
                </a: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 және </a:t>
                </a:r>
                <a:r>
                  <a:rPr lang="en-US" b="1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қолдау шараларын нақты адамдарға бағыттау</a:t>
                </a: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 үшін енгізілді.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 6"/>
              <p:cNvSpPr/>
              <p:nvPr/>
            </p:nvSpPr>
            <p:spPr>
              <a:xfrm>
                <a:off x="775216" y="5928479"/>
                <a:ext cx="7593568" cy="62007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Қазақстанда әлеуметтік көмек ретінде мектеп оқушыларына ыстық тамаққа арналған ваучерлер мемлекеттік қолдау аясында беріледі.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7"/>
              <p:cNvSpPr/>
              <p:nvPr/>
            </p:nvSpPr>
            <p:spPr>
              <a:xfrm>
                <a:off x="775216" y="6766560"/>
                <a:ext cx="7593568" cy="93011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Бұл жүйе ата-аналар мен мектептер үшін ыңғайлы, қауіпсіз және ашық жұмыс істейді. Сондай-ақ, тамақ сапасын толық бақылауға мүмкіндік береді.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Text 0"/>
          <p:cNvSpPr/>
          <p:nvPr/>
        </p:nvSpPr>
        <p:spPr>
          <a:xfrm>
            <a:off x="3105365" y="750973"/>
            <a:ext cx="2960898" cy="671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Inconsolata Bold" pitchFamily="34" charset="-122"/>
                <a:cs typeface="Times New Roman" panose="02020603050405020304" pitchFamily="18" charset="0"/>
              </a:rPr>
              <a:t>ВАУЧЕР дегеніміз не? </a:t>
            </a:r>
            <a:endParaRPr lang="kk-KZ" sz="1600" b="1" i="1" dirty="0">
              <a:solidFill>
                <a:srgbClr val="C00000"/>
              </a:solidFill>
              <a:latin typeface="Times New Roman" panose="02020603050405020304" pitchFamily="18" charset="0"/>
              <a:ea typeface="Inconsolata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650"/>
              </a:lnSpc>
              <a:buNone/>
            </a:pPr>
            <a:r>
              <a:rPr lang="en-US" sz="1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Inconsolata Bold" pitchFamily="34" charset="-122"/>
                <a:cs typeface="Times New Roman" panose="02020603050405020304" pitchFamily="18" charset="0"/>
              </a:rPr>
              <a:t>Мақсаты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Inconsolata Bold" pitchFamily="34" charset="-122"/>
                <a:cs typeface="Times New Roman" panose="02020603050405020304" pitchFamily="18" charset="0"/>
              </a:rPr>
              <a:t> мен міндеті қандай?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625435" y="3667601"/>
            <a:ext cx="4375071" cy="162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0" name="Text 6"/>
          <p:cNvSpPr/>
          <p:nvPr/>
        </p:nvSpPr>
        <p:spPr>
          <a:xfrm>
            <a:off x="5127546" y="3504962"/>
            <a:ext cx="4375190" cy="162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endParaRPr lang="en-US" sz="80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29EA4BA-F2DA-4D77-C9F4-6EA982B7CB51}"/>
              </a:ext>
            </a:extLst>
          </p:cNvPr>
          <p:cNvGrpSpPr/>
          <p:nvPr/>
        </p:nvGrpSpPr>
        <p:grpSpPr>
          <a:xfrm>
            <a:off x="0" y="0"/>
            <a:ext cx="14630400" cy="8174811"/>
            <a:chOff x="0" y="0"/>
            <a:chExt cx="14630400" cy="8174811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9F83683-E133-FB06-2420-6E4D1FACA9AA}"/>
                </a:ext>
              </a:extLst>
            </p:cNvPr>
            <p:cNvSpPr/>
            <p:nvPr/>
          </p:nvSpPr>
          <p:spPr>
            <a:xfrm>
              <a:off x="0" y="0"/>
              <a:ext cx="14630400" cy="8174811"/>
            </a:xfrm>
            <a:prstGeom prst="rect">
              <a:avLst/>
            </a:prstGeom>
            <a:solidFill>
              <a:srgbClr val="FEF5F4"/>
            </a:solidFill>
            <a:ln>
              <a:solidFill>
                <a:srgbClr val="FEF1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571AECD-55F5-8C59-109A-B5A598635BF5}"/>
                </a:ext>
              </a:extLst>
            </p:cNvPr>
            <p:cNvGrpSpPr/>
            <p:nvPr/>
          </p:nvGrpSpPr>
          <p:grpSpPr>
            <a:xfrm>
              <a:off x="625376" y="580849"/>
              <a:ext cx="13379530" cy="6651312"/>
              <a:chOff x="625376" y="580849"/>
              <a:chExt cx="13379530" cy="6651312"/>
            </a:xfrm>
          </p:grpSpPr>
          <p:sp>
            <p:nvSpPr>
              <p:cNvPr id="2" name="Text 0"/>
              <p:cNvSpPr/>
              <p:nvPr/>
            </p:nvSpPr>
            <p:spPr>
              <a:xfrm>
                <a:off x="5127546" y="580849"/>
                <a:ext cx="3807770" cy="731759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000"/>
                  </a:lnSpc>
                  <a:buNone/>
                </a:pPr>
                <a:r>
                  <a:rPr lang="en-US" sz="32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Ваучер</a:t>
                </a:r>
                <a:r>
                  <a:rPr lang="en-US" sz="32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алу</a:t>
                </a:r>
                <a:r>
                  <a:rPr lang="en-US" sz="32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 тәртібі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77B9A281-61EC-34C4-1F16-6CF433B5E119}"/>
                  </a:ext>
                </a:extLst>
              </p:cNvPr>
              <p:cNvGrpSpPr/>
              <p:nvPr/>
            </p:nvGrpSpPr>
            <p:grpSpPr>
              <a:xfrm>
                <a:off x="625376" y="1325709"/>
                <a:ext cx="13379530" cy="5906452"/>
                <a:chOff x="625435" y="683895"/>
                <a:chExt cx="13379530" cy="5906452"/>
              </a:xfrm>
            </p:grpSpPr>
            <p:pic>
              <p:nvPicPr>
                <p:cNvPr id="3" name="Image 0" descr="preencoded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85912" y="683895"/>
                  <a:ext cx="2250758" cy="2250758"/>
                </a:xfrm>
                <a:prstGeom prst="rect">
                  <a:avLst/>
                </a:prstGeom>
              </p:spPr>
            </p:pic>
            <p:sp>
              <p:nvSpPr>
                <p:cNvPr id="4" name="Text 1"/>
                <p:cNvSpPr/>
                <p:nvPr/>
              </p:nvSpPr>
              <p:spPr>
                <a:xfrm>
                  <a:off x="1540073" y="3061692"/>
                  <a:ext cx="2545675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1414 / SMS хабарламасын қабылдау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Text 2"/>
                <p:cNvSpPr/>
                <p:nvPr/>
              </p:nvSpPr>
              <p:spPr>
                <a:xfrm>
                  <a:off x="625435" y="3281363"/>
                  <a:ext cx="4375071" cy="325279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Баланың мақсатты әлеуметтік көмек алушылар тізімінде бар екенін растайтын SMS келеді. 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7" name="Image 1" descr="preencoded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27790" y="723543"/>
                  <a:ext cx="2211110" cy="2211110"/>
                </a:xfrm>
                <a:prstGeom prst="rect">
                  <a:avLst/>
                </a:prstGeom>
              </p:spPr>
            </p:pic>
            <p:sp>
              <p:nvSpPr>
                <p:cNvPr id="8" name="Text 4"/>
                <p:cNvSpPr/>
                <p:nvPr/>
              </p:nvSpPr>
              <p:spPr>
                <a:xfrm>
                  <a:off x="5963483" y="3061692"/>
                  <a:ext cx="2703314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Келісім беру және ваучерді рәсімдеу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Text 5"/>
                <p:cNvSpPr/>
                <p:nvPr/>
              </p:nvSpPr>
              <p:spPr>
                <a:xfrm>
                  <a:off x="5127546" y="3281363"/>
                  <a:ext cx="4375190" cy="162639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Ата-ана келісім берген соң, ваучер автоматты түрде қалыптастырылады.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1" name="Image 2" descr="preencoded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30019" y="723543"/>
                  <a:ext cx="2211110" cy="2211110"/>
                </a:xfrm>
                <a:prstGeom prst="rect">
                  <a:avLst/>
                </a:prstGeom>
              </p:spPr>
            </p:pic>
            <p:sp>
              <p:nvSpPr>
                <p:cNvPr id="12" name="Text 7"/>
                <p:cNvSpPr/>
                <p:nvPr/>
              </p:nvSpPr>
              <p:spPr>
                <a:xfrm>
                  <a:off x="10686098" y="3061692"/>
                  <a:ext cx="2262545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Egov Mobile қосымшасына кіру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ext 8"/>
                <p:cNvSpPr/>
                <p:nvPr/>
              </p:nvSpPr>
              <p:spPr>
                <a:xfrm>
                  <a:off x="9629775" y="3281363"/>
                  <a:ext cx="4375190" cy="162639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Ата-аналар мобильді қосымшаны ашады.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4" name="Image 3" descr="preencoded.png"/>
                <p:cNvPicPr>
                  <a:picLocks noChangeAspect="1"/>
                </p:cNvPicPr>
                <p:nvPr/>
              </p:nvPicPr>
              <p:blipFill>
                <a:blip r:embed="rId6"/>
                <a:srcRect t="10845"/>
                <a:stretch>
                  <a:fillRect/>
                </a:stretch>
              </p:blipFill>
              <p:spPr>
                <a:xfrm>
                  <a:off x="1540074" y="4033480"/>
                  <a:ext cx="2296596" cy="2047518"/>
                </a:xfrm>
                <a:prstGeom prst="rect">
                  <a:avLst/>
                </a:prstGeom>
              </p:spPr>
            </p:pic>
            <p:sp>
              <p:nvSpPr>
                <p:cNvPr id="15" name="Text 9"/>
                <p:cNvSpPr/>
                <p:nvPr/>
              </p:nvSpPr>
              <p:spPr>
                <a:xfrm>
                  <a:off x="1604010" y="6208038"/>
                  <a:ext cx="2417802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«Әлеуметтік әмиян» бөліміне өту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Text 10"/>
                <p:cNvSpPr/>
                <p:nvPr/>
              </p:nvSpPr>
              <p:spPr>
                <a:xfrm>
                  <a:off x="625435" y="6427708"/>
                  <a:ext cx="4375071" cy="162639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Арнайы мәзірден әлеуметтік қызметтер бөлімін таңдайды.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7" name="Image 4" descr="preencoded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91382" y="4033480"/>
                  <a:ext cx="2047518" cy="2047518"/>
                </a:xfrm>
                <a:prstGeom prst="rect">
                  <a:avLst/>
                </a:prstGeom>
              </p:spPr>
            </p:pic>
            <p:sp>
              <p:nvSpPr>
                <p:cNvPr id="18" name="Text 11"/>
                <p:cNvSpPr/>
                <p:nvPr/>
              </p:nvSpPr>
              <p:spPr>
                <a:xfrm>
                  <a:off x="6127790" y="6208038"/>
                  <a:ext cx="2374702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«Ыстық тамақ» қызметін таңдау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12"/>
                <p:cNvSpPr/>
                <p:nvPr/>
              </p:nvSpPr>
              <p:spPr>
                <a:xfrm>
                  <a:off x="5127546" y="6427708"/>
                  <a:ext cx="4375190" cy="162639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Ыстық тамақ бөліміне өтеді.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 13"/>
                <p:cNvSpPr/>
                <p:nvPr/>
              </p:nvSpPr>
              <p:spPr>
                <a:xfrm>
                  <a:off x="11182112" y="6208038"/>
                  <a:ext cx="1270516" cy="158710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200" b="1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Montserrat Black" pitchFamily="34" charset="-122"/>
                      <a:cs typeface="Times New Roman" panose="02020603050405020304" pitchFamily="18" charset="0"/>
                    </a:rPr>
                    <a:t>Белсенді ваучер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14"/>
                <p:cNvSpPr/>
                <p:nvPr/>
              </p:nvSpPr>
              <p:spPr>
                <a:xfrm>
                  <a:off x="9629775" y="6427708"/>
                  <a:ext cx="4375190" cy="162639"/>
                </a:xfrm>
                <a:prstGeom prst="rect">
                  <a:avLst/>
                </a:prstGeom>
                <a:noFill/>
                <a:ln/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1250"/>
                    </a:lnSpc>
                    <a:buNone/>
                  </a:pPr>
                  <a:r>
                    <a:rPr lang="en-US" sz="1050" dirty="0">
                      <a:solidFill>
                        <a:srgbClr val="151617"/>
                      </a:solidFill>
                      <a:latin typeface="Times New Roman" panose="02020603050405020304" pitchFamily="18" charset="0"/>
                      <a:ea typeface="Inconsolata" pitchFamily="34" charset="-122"/>
                      <a:cs typeface="Times New Roman" panose="02020603050405020304" pitchFamily="18" charset="0"/>
                    </a:rPr>
                    <a:t>Баланың аты - жөнімен жаңа ваучерді белсенді жасайды</a:t>
                  </a:r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4" name="Image 6" descr="preencoded.png"/>
                <p:cNvPicPr>
                  <a:picLocks noChangeAspect="1"/>
                </p:cNvPicPr>
                <p:nvPr/>
              </p:nvPicPr>
              <p:blipFill>
                <a:blip r:embed="rId8"/>
                <a:srcRect l="67984" b="49328"/>
                <a:stretch>
                  <a:fillRect/>
                </a:stretch>
              </p:blipFill>
              <p:spPr>
                <a:xfrm>
                  <a:off x="10600612" y="3817355"/>
                  <a:ext cx="2296596" cy="2310018"/>
                </a:xfrm>
                <a:prstGeom prst="rect">
                  <a:avLst/>
                </a:prstGeom>
              </p:spPr>
            </p:pic>
            <p:pic>
              <p:nvPicPr>
                <p:cNvPr id="25" name="Image 6" descr="preencoded.png">
                  <a:extLst>
                    <a:ext uri="{FF2B5EF4-FFF2-40B4-BE49-F238E27FC236}">
                      <a16:creationId xmlns:a16="http://schemas.microsoft.com/office/drawing/2014/main" id="{C12BD615-A5D4-AE3F-4ADF-0226439E1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l="34526" t="9098" r="32729" b="54985"/>
                <a:stretch>
                  <a:fillRect/>
                </a:stretch>
              </p:blipFill>
              <p:spPr>
                <a:xfrm>
                  <a:off x="6080320" y="4114800"/>
                  <a:ext cx="2385813" cy="172735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9C46DBF-7970-D1D8-2639-49617D408DA4}"/>
              </a:ext>
            </a:extLst>
          </p:cNvPr>
          <p:cNvGrpSpPr/>
          <p:nvPr/>
        </p:nvGrpSpPr>
        <p:grpSpPr>
          <a:xfrm>
            <a:off x="793730" y="997714"/>
            <a:ext cx="7556421" cy="7030116"/>
            <a:chOff x="793730" y="997714"/>
            <a:chExt cx="7556421" cy="7030116"/>
          </a:xfrm>
        </p:grpSpPr>
        <p:sp>
          <p:nvSpPr>
            <p:cNvPr id="3" name="Text 0"/>
            <p:cNvSpPr/>
            <p:nvPr/>
          </p:nvSpPr>
          <p:spPr>
            <a:xfrm>
              <a:off x="793730" y="997714"/>
              <a:ext cx="7556421" cy="99226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3900"/>
                </a:lnSpc>
                <a:buNone/>
              </a:pPr>
              <a:r>
                <a:rPr lang="en-US" sz="31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Montserrat Black" pitchFamily="34" charset="-122"/>
                  <a:cs typeface="Times New Roman" panose="02020603050405020304" pitchFamily="18" charset="0"/>
                </a:rPr>
                <a:t>Автоматтандырылған кіруді басқару жүйесі</a:t>
              </a:r>
              <a:endParaRPr lang="en-US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1CC796E-08C1-8B19-24EB-719018E5E138}"/>
                </a:ext>
              </a:extLst>
            </p:cNvPr>
            <p:cNvGrpSpPr/>
            <p:nvPr/>
          </p:nvGrpSpPr>
          <p:grpSpPr>
            <a:xfrm>
              <a:off x="793730" y="2892018"/>
              <a:ext cx="7315200" cy="5135812"/>
              <a:chOff x="1126273" y="2918935"/>
              <a:chExt cx="6753522" cy="4652800"/>
            </a:xfrm>
          </p:grpSpPr>
          <p:pic>
            <p:nvPicPr>
              <p:cNvPr id="4" name="Image 1" descr="preencoded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6273" y="2918935"/>
                <a:ext cx="6753522" cy="3758223"/>
              </a:xfrm>
              <a:prstGeom prst="rect">
                <a:avLst/>
              </a:prstGeom>
            </p:spPr>
          </p:pic>
          <p:sp>
            <p:nvSpPr>
              <p:cNvPr id="5" name="Text 1"/>
              <p:cNvSpPr/>
              <p:nvPr/>
            </p:nvSpPr>
            <p:spPr>
              <a:xfrm>
                <a:off x="1480370" y="4472948"/>
                <a:ext cx="1280721" cy="23854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600" b="1" dirty="0">
                    <a:solidFill>
                      <a:srgbClr val="151617"/>
                    </a:solidFill>
                    <a:latin typeface="Montserrat Black" pitchFamily="34" charset="0"/>
                    <a:ea typeface="Montserrat Black" pitchFamily="34" charset="-122"/>
                    <a:cs typeface="Montserrat Black" pitchFamily="34" charset="-120"/>
                  </a:rPr>
                  <a:t>Бет сканері</a:t>
                </a:r>
                <a:endParaRPr lang="en-US" sz="1600" dirty="0"/>
              </a:p>
            </p:txBody>
          </p:sp>
          <p:sp>
            <p:nvSpPr>
              <p:cNvPr id="6" name="Text 2"/>
              <p:cNvSpPr/>
              <p:nvPr/>
            </p:nvSpPr>
            <p:spPr>
              <a:xfrm>
                <a:off x="1468810" y="4837276"/>
                <a:ext cx="1280721" cy="173526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rgbClr val="151617"/>
                    </a:solidFill>
                    <a:latin typeface="Inconsolata" pitchFamily="34" charset="0"/>
                    <a:ea typeface="Inconsolata" pitchFamily="34" charset="-122"/>
                    <a:cs typeface="Inconsolata" pitchFamily="34" charset="-120"/>
                  </a:rPr>
                  <a:t>Тұлғаны тану технологиясы Face ID жүйесі арқылы кіруді қамтамасыз етеді.</a:t>
                </a:r>
                <a:endParaRPr lang="en-US" sz="1600" dirty="0"/>
              </a:p>
            </p:txBody>
          </p:sp>
          <p:sp>
            <p:nvSpPr>
              <p:cNvPr id="7" name="Text 3"/>
              <p:cNvSpPr/>
              <p:nvPr/>
            </p:nvSpPr>
            <p:spPr>
              <a:xfrm>
                <a:off x="3199945" y="4703938"/>
                <a:ext cx="1280721" cy="47708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600" b="1" dirty="0">
                    <a:solidFill>
                      <a:srgbClr val="151617"/>
                    </a:solidFill>
                    <a:latin typeface="Montserrat Black" pitchFamily="34" charset="0"/>
                    <a:ea typeface="Montserrat Black" pitchFamily="34" charset="-122"/>
                    <a:cs typeface="Montserrat Black" pitchFamily="34" charset="-120"/>
                  </a:rPr>
                  <a:t>Ваучер тексеру</a:t>
                </a:r>
                <a:endParaRPr lang="en-US" sz="1600" dirty="0"/>
              </a:p>
            </p:txBody>
          </p:sp>
          <p:sp>
            <p:nvSpPr>
              <p:cNvPr id="8" name="Text 4"/>
              <p:cNvSpPr/>
              <p:nvPr/>
            </p:nvSpPr>
            <p:spPr>
              <a:xfrm>
                <a:off x="3199945" y="5181027"/>
                <a:ext cx="1280721" cy="201143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rgbClr val="151617"/>
                    </a:solidFill>
                    <a:latin typeface="Inconsolata" pitchFamily="34" charset="0"/>
                    <a:ea typeface="Inconsolata" pitchFamily="34" charset="-122"/>
                    <a:cs typeface="Inconsolata" pitchFamily="34" charset="-120"/>
                  </a:rPr>
                  <a:t>Жүйе оқушы ваучерінің, бар -жоғын, жарамдылығын автоматты түрде анықтайды.</a:t>
                </a:r>
                <a:endParaRPr lang="en-US" sz="1600" dirty="0"/>
              </a:p>
            </p:txBody>
          </p:sp>
          <p:sp>
            <p:nvSpPr>
              <p:cNvPr id="9" name="Text 5"/>
              <p:cNvSpPr/>
              <p:nvPr/>
            </p:nvSpPr>
            <p:spPr>
              <a:xfrm>
                <a:off x="4899509" y="5043082"/>
                <a:ext cx="1280721" cy="715635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600" b="1" dirty="0">
                    <a:solidFill>
                      <a:srgbClr val="151617"/>
                    </a:solidFill>
                    <a:latin typeface="Montserrat Black" pitchFamily="34" charset="0"/>
                    <a:ea typeface="Montserrat Black" pitchFamily="34" charset="-122"/>
                    <a:cs typeface="Montserrat Black" pitchFamily="34" charset="-120"/>
                  </a:rPr>
                  <a:t>Сыныпқа қарай өңдеу</a:t>
                </a:r>
                <a:endParaRPr lang="en-US" sz="1600" dirty="0"/>
              </a:p>
            </p:txBody>
          </p:sp>
          <p:sp>
            <p:nvSpPr>
              <p:cNvPr id="10" name="Text 6"/>
              <p:cNvSpPr/>
              <p:nvPr/>
            </p:nvSpPr>
            <p:spPr>
              <a:xfrm>
                <a:off x="4899509" y="5704908"/>
                <a:ext cx="1280721" cy="17240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rgbClr val="151617"/>
                    </a:solidFill>
                    <a:latin typeface="Inconsolata" pitchFamily="34" charset="0"/>
                    <a:ea typeface="Inconsolata" pitchFamily="34" charset="-122"/>
                    <a:cs typeface="Inconsolata" pitchFamily="34" charset="-120"/>
                  </a:rPr>
                  <a:t>Оқушыларды 1-4 сыныптар мен 5-11 сыныптар бойынша ӘОТ қарай қарастырады.</a:t>
                </a:r>
                <a:endParaRPr lang="en-US" sz="1600" dirty="0"/>
              </a:p>
            </p:txBody>
          </p:sp>
          <p:sp>
            <p:nvSpPr>
              <p:cNvPr id="11" name="Text 7"/>
              <p:cNvSpPr/>
              <p:nvPr/>
            </p:nvSpPr>
            <p:spPr>
              <a:xfrm>
                <a:off x="6547861" y="5281628"/>
                <a:ext cx="1280721" cy="47708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1650"/>
                  </a:lnSpc>
                  <a:buNone/>
                </a:pPr>
                <a:r>
                  <a:rPr lang="en-US" sz="1600" b="1" dirty="0">
                    <a:solidFill>
                      <a:srgbClr val="151617"/>
                    </a:solidFill>
                    <a:latin typeface="Montserrat Black" pitchFamily="34" charset="0"/>
                    <a:ea typeface="Montserrat Black" pitchFamily="34" charset="-122"/>
                    <a:cs typeface="Montserrat Black" pitchFamily="34" charset="-120"/>
                  </a:rPr>
                  <a:t>Автоматты есеп</a:t>
                </a:r>
                <a:endParaRPr lang="en-US" sz="1600" dirty="0"/>
              </a:p>
            </p:txBody>
          </p:sp>
          <p:sp>
            <p:nvSpPr>
              <p:cNvPr id="12" name="Text 8"/>
              <p:cNvSpPr/>
              <p:nvPr/>
            </p:nvSpPr>
            <p:spPr>
              <a:xfrm>
                <a:off x="6599074" y="5847647"/>
                <a:ext cx="1280721" cy="17240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buNone/>
                </a:pPr>
                <a:r>
                  <a:rPr lang="en-US" sz="1600" dirty="0">
                    <a:solidFill>
                      <a:srgbClr val="151617"/>
                    </a:solidFill>
                    <a:latin typeface="Inconsolata" pitchFamily="34" charset="0"/>
                    <a:ea typeface="Inconsolata" pitchFamily="34" charset="-122"/>
                    <a:cs typeface="Inconsolata" pitchFamily="34" charset="-120"/>
                  </a:rPr>
                  <a:t>Процесті автоматтандыру арқылы есептерді жылдам жасайды.</a:t>
                </a:r>
                <a:endParaRPr lang="en-US" sz="1600" dirty="0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406B41B6-EF8D-5C32-0DA9-68CC3C95D67D}"/>
              </a:ext>
            </a:extLst>
          </p:cNvPr>
          <p:cNvGrpSpPr/>
          <p:nvPr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sp>
          <p:nvSpPr>
            <p:cNvPr id="3" name="Shape 0"/>
            <p:cNvSpPr/>
            <p:nvPr/>
          </p:nvSpPr>
          <p:spPr>
            <a:xfrm>
              <a:off x="0" y="0"/>
              <a:ext cx="14630400" cy="8229600"/>
            </a:xfrm>
            <a:prstGeom prst="rect">
              <a:avLst/>
            </a:prstGeom>
            <a:solidFill>
              <a:srgbClr val="F8ECE4">
                <a:alpha val="85000"/>
              </a:srgbClr>
            </a:solidFill>
            <a:ln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9183CCE-3855-7889-C9E2-343DDF2DD985}"/>
                </a:ext>
              </a:extLst>
            </p:cNvPr>
            <p:cNvGrpSpPr/>
            <p:nvPr/>
          </p:nvGrpSpPr>
          <p:grpSpPr>
            <a:xfrm>
              <a:off x="793790" y="435287"/>
              <a:ext cx="13042702" cy="6889914"/>
              <a:chOff x="793790" y="435287"/>
              <a:chExt cx="13042702" cy="6889914"/>
            </a:xfrm>
          </p:grpSpPr>
          <p:sp>
            <p:nvSpPr>
              <p:cNvPr id="4" name="Text 1"/>
              <p:cNvSpPr/>
              <p:nvPr/>
            </p:nvSpPr>
            <p:spPr>
              <a:xfrm>
                <a:off x="2221705" y="435287"/>
                <a:ext cx="10186749" cy="49613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900"/>
                  </a:lnSpc>
                  <a:buNone/>
                </a:pPr>
                <a:r>
                  <a:rPr lang="en-US" sz="32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Face ID және цифрлық жүйенің артықшылығы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Shape 2"/>
              <p:cNvSpPr/>
              <p:nvPr/>
            </p:nvSpPr>
            <p:spPr>
              <a:xfrm>
                <a:off x="793790" y="1995726"/>
                <a:ext cx="4215289" cy="3051810"/>
              </a:xfrm>
              <a:prstGeom prst="roundRect">
                <a:avLst>
                  <a:gd name="adj" fmla="val 3596"/>
                </a:avLst>
              </a:prstGeom>
              <a:solidFill>
                <a:srgbClr val="F8ECE4"/>
              </a:solidFill>
              <a:ln/>
              <a:effectLst>
                <a:outerShdw dist="17780" dir="2700000" algn="bl" rotWithShape="0">
                  <a:srgbClr val="151617">
                    <a:alpha val="100000"/>
                  </a:srgbClr>
                </a:outerShdw>
              </a:effectLst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Shape 3"/>
              <p:cNvSpPr/>
              <p:nvPr/>
            </p:nvSpPr>
            <p:spPr>
              <a:xfrm>
                <a:off x="793790" y="1972866"/>
                <a:ext cx="4215289" cy="91440"/>
              </a:xfrm>
              <a:prstGeom prst="roundRect">
                <a:avLst>
                  <a:gd name="adj" fmla="val 100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hape 4"/>
              <p:cNvSpPr/>
              <p:nvPr/>
            </p:nvSpPr>
            <p:spPr>
              <a:xfrm>
                <a:off x="2603778" y="1698069"/>
                <a:ext cx="595313" cy="595313"/>
              </a:xfrm>
              <a:prstGeom prst="roundRect">
                <a:avLst>
                  <a:gd name="adj" fmla="val 1536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 5"/>
              <p:cNvSpPr/>
              <p:nvPr/>
            </p:nvSpPr>
            <p:spPr>
              <a:xfrm>
                <a:off x="2782372" y="1846898"/>
                <a:ext cx="238125" cy="2976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1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6"/>
              <p:cNvSpPr/>
              <p:nvPr/>
            </p:nvSpPr>
            <p:spPr>
              <a:xfrm>
                <a:off x="1015008" y="2491859"/>
                <a:ext cx="2480905" cy="31015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ҚАУІПСІЗДІК</a:t>
                </a:r>
                <a:endPara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 7"/>
              <p:cNvSpPr/>
              <p:nvPr/>
            </p:nvSpPr>
            <p:spPr>
              <a:xfrm>
                <a:off x="1015008" y="2921079"/>
                <a:ext cx="3772853" cy="190523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5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Бет-әлпетті тану арқылы мектепке рұқсатсыз кіруді толығымен болдырмау. Оқушы мен қызметкерлердің кіру - шығу уақыттары арқылы оқыс жағдайдың алдын алу.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Shape 8"/>
              <p:cNvSpPr/>
              <p:nvPr/>
            </p:nvSpPr>
            <p:spPr>
              <a:xfrm>
                <a:off x="5207437" y="1995726"/>
                <a:ext cx="4215408" cy="3051810"/>
              </a:xfrm>
              <a:prstGeom prst="roundRect">
                <a:avLst>
                  <a:gd name="adj" fmla="val 3596"/>
                </a:avLst>
              </a:prstGeom>
              <a:solidFill>
                <a:srgbClr val="F8ECE4"/>
              </a:solidFill>
              <a:ln/>
              <a:effectLst>
                <a:outerShdw dist="17780" dir="2700000" algn="bl" rotWithShape="0">
                  <a:srgbClr val="151617">
                    <a:alpha val="100000"/>
                  </a:srgbClr>
                </a:outerShdw>
              </a:effectLst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Shape 9"/>
              <p:cNvSpPr/>
              <p:nvPr/>
            </p:nvSpPr>
            <p:spPr>
              <a:xfrm>
                <a:off x="5207437" y="1972866"/>
                <a:ext cx="4215408" cy="91440"/>
              </a:xfrm>
              <a:prstGeom prst="roundRect">
                <a:avLst>
                  <a:gd name="adj" fmla="val 100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hape 10"/>
              <p:cNvSpPr/>
              <p:nvPr/>
            </p:nvSpPr>
            <p:spPr>
              <a:xfrm>
                <a:off x="7017425" y="1698069"/>
                <a:ext cx="595313" cy="595313"/>
              </a:xfrm>
              <a:prstGeom prst="roundRect">
                <a:avLst>
                  <a:gd name="adj" fmla="val 1536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 11"/>
              <p:cNvSpPr/>
              <p:nvPr/>
            </p:nvSpPr>
            <p:spPr>
              <a:xfrm>
                <a:off x="7196018" y="1846898"/>
                <a:ext cx="238125" cy="2976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2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12"/>
              <p:cNvSpPr/>
              <p:nvPr/>
            </p:nvSpPr>
            <p:spPr>
              <a:xfrm>
                <a:off x="5428655" y="2491859"/>
                <a:ext cx="2480905" cy="31015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ЖЫЛДАМДЫҚ</a:t>
                </a:r>
                <a:endPara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13"/>
              <p:cNvSpPr/>
              <p:nvPr/>
            </p:nvSpPr>
            <p:spPr>
              <a:xfrm>
                <a:off x="5428655" y="2921079"/>
                <a:ext cx="3772972" cy="95261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5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Тамақтану процесін цифрландырып, ұзын кезектерді азайту. Ай сайын берілетіін есепті автоматтандыру.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Shape 14"/>
              <p:cNvSpPr/>
              <p:nvPr/>
            </p:nvSpPr>
            <p:spPr>
              <a:xfrm>
                <a:off x="9621203" y="1995726"/>
                <a:ext cx="4215289" cy="3051810"/>
              </a:xfrm>
              <a:prstGeom prst="roundRect">
                <a:avLst>
                  <a:gd name="adj" fmla="val 3596"/>
                </a:avLst>
              </a:prstGeom>
              <a:solidFill>
                <a:srgbClr val="F8ECE4"/>
              </a:solidFill>
              <a:ln/>
              <a:effectLst>
                <a:outerShdw dist="17780" dir="2700000" algn="bl" rotWithShape="0">
                  <a:srgbClr val="151617">
                    <a:alpha val="100000"/>
                  </a:srgbClr>
                </a:outerShdw>
              </a:effectLst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Shape 15"/>
              <p:cNvSpPr/>
              <p:nvPr/>
            </p:nvSpPr>
            <p:spPr>
              <a:xfrm>
                <a:off x="9621203" y="1972866"/>
                <a:ext cx="4215289" cy="91440"/>
              </a:xfrm>
              <a:prstGeom prst="roundRect">
                <a:avLst>
                  <a:gd name="adj" fmla="val 100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Shape 16"/>
              <p:cNvSpPr/>
              <p:nvPr/>
            </p:nvSpPr>
            <p:spPr>
              <a:xfrm>
                <a:off x="11431191" y="1698069"/>
                <a:ext cx="595313" cy="595313"/>
              </a:xfrm>
              <a:prstGeom prst="roundRect">
                <a:avLst>
                  <a:gd name="adj" fmla="val 1536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17"/>
              <p:cNvSpPr/>
              <p:nvPr/>
            </p:nvSpPr>
            <p:spPr>
              <a:xfrm>
                <a:off x="11609784" y="1846898"/>
                <a:ext cx="238125" cy="2976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3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18"/>
              <p:cNvSpPr/>
              <p:nvPr/>
            </p:nvSpPr>
            <p:spPr>
              <a:xfrm>
                <a:off x="9842421" y="2491859"/>
                <a:ext cx="2480905" cy="31015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ДӘЛДІК</a:t>
                </a:r>
                <a:endPara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19"/>
              <p:cNvSpPr/>
              <p:nvPr/>
            </p:nvSpPr>
            <p:spPr>
              <a:xfrm>
                <a:off x="9842421" y="2921079"/>
                <a:ext cx="3772853" cy="158769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5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Мектепке кім кіргені, қай бала тамақтанғаны жайлы нақты есеп жүргізіп, қателіктер мен келіспеушіліктерді жоюға мүмкіндік беру.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Shape 20"/>
              <p:cNvSpPr/>
              <p:nvPr/>
            </p:nvSpPr>
            <p:spPr>
              <a:xfrm>
                <a:off x="793790" y="5543550"/>
                <a:ext cx="6422112" cy="1781651"/>
              </a:xfrm>
              <a:prstGeom prst="roundRect">
                <a:avLst>
                  <a:gd name="adj" fmla="val 6159"/>
                </a:avLst>
              </a:prstGeom>
              <a:solidFill>
                <a:srgbClr val="F8ECE4"/>
              </a:solidFill>
              <a:ln/>
              <a:effectLst>
                <a:outerShdw dist="17780" dir="2700000" algn="bl" rotWithShape="0">
                  <a:srgbClr val="151617">
                    <a:alpha val="100000"/>
                  </a:srgbClr>
                </a:outerShdw>
              </a:effectLst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Shape 21"/>
              <p:cNvSpPr/>
              <p:nvPr/>
            </p:nvSpPr>
            <p:spPr>
              <a:xfrm>
                <a:off x="793790" y="5520690"/>
                <a:ext cx="6422112" cy="91440"/>
              </a:xfrm>
              <a:prstGeom prst="roundRect">
                <a:avLst>
                  <a:gd name="adj" fmla="val 100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Shape 22"/>
              <p:cNvSpPr/>
              <p:nvPr/>
            </p:nvSpPr>
            <p:spPr>
              <a:xfrm>
                <a:off x="3707130" y="5245894"/>
                <a:ext cx="595313" cy="595313"/>
              </a:xfrm>
              <a:prstGeom prst="roundRect">
                <a:avLst>
                  <a:gd name="adj" fmla="val 1536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23"/>
              <p:cNvSpPr/>
              <p:nvPr/>
            </p:nvSpPr>
            <p:spPr>
              <a:xfrm>
                <a:off x="3885724" y="5394722"/>
                <a:ext cx="238125" cy="2976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4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24"/>
              <p:cNvSpPr/>
              <p:nvPr/>
            </p:nvSpPr>
            <p:spPr>
              <a:xfrm>
                <a:off x="1015008" y="6039683"/>
                <a:ext cx="2480905" cy="31015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АШЫҚТЫҚ</a:t>
                </a:r>
                <a:endPara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25"/>
              <p:cNvSpPr/>
              <p:nvPr/>
            </p:nvSpPr>
            <p:spPr>
              <a:xfrm>
                <a:off x="1015008" y="6468904"/>
                <a:ext cx="5979676" cy="63507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5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Әділ жүйе арқылы ата-ана мен мектеп арасында сенімді қарым-қатынас орнату.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Shape 26"/>
              <p:cNvSpPr/>
              <p:nvPr/>
            </p:nvSpPr>
            <p:spPr>
              <a:xfrm>
                <a:off x="7414260" y="5543550"/>
                <a:ext cx="6422231" cy="1781651"/>
              </a:xfrm>
              <a:prstGeom prst="roundRect">
                <a:avLst>
                  <a:gd name="adj" fmla="val 6159"/>
                </a:avLst>
              </a:prstGeom>
              <a:solidFill>
                <a:srgbClr val="F8ECE4"/>
              </a:solidFill>
              <a:ln/>
              <a:effectLst>
                <a:outerShdw dist="17780" dir="2700000" algn="bl" rotWithShape="0">
                  <a:srgbClr val="151617">
                    <a:alpha val="100000"/>
                  </a:srgbClr>
                </a:outerShdw>
              </a:effectLst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Shape 27"/>
              <p:cNvSpPr/>
              <p:nvPr/>
            </p:nvSpPr>
            <p:spPr>
              <a:xfrm>
                <a:off x="7414260" y="5520690"/>
                <a:ext cx="6422231" cy="91440"/>
              </a:xfrm>
              <a:prstGeom prst="roundRect">
                <a:avLst>
                  <a:gd name="adj" fmla="val 100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Shape 28"/>
              <p:cNvSpPr/>
              <p:nvPr/>
            </p:nvSpPr>
            <p:spPr>
              <a:xfrm>
                <a:off x="10327719" y="5245894"/>
                <a:ext cx="595313" cy="595313"/>
              </a:xfrm>
              <a:prstGeom prst="roundRect">
                <a:avLst>
                  <a:gd name="adj" fmla="val 153600"/>
                </a:avLst>
              </a:prstGeom>
              <a:solidFill>
                <a:srgbClr val="151617"/>
              </a:solidFill>
              <a:ln/>
            </p:spPr>
            <p:txBody>
              <a:bodyPr/>
              <a:lstStyle/>
              <a:p>
                <a:pPr algn="ctr"/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 29"/>
              <p:cNvSpPr/>
              <p:nvPr/>
            </p:nvSpPr>
            <p:spPr>
              <a:xfrm>
                <a:off x="10506313" y="5394722"/>
                <a:ext cx="238125" cy="297656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000"/>
                  </a:lnSpc>
                  <a:buNone/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5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 30"/>
              <p:cNvSpPr/>
              <p:nvPr/>
            </p:nvSpPr>
            <p:spPr>
              <a:xfrm>
                <a:off x="7635478" y="6039683"/>
                <a:ext cx="3167301" cy="31015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4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РЕСУРСТАРДЫ ҮНЕМДЕУ</a:t>
                </a:r>
                <a:endParaRPr 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31"/>
              <p:cNvSpPr/>
              <p:nvPr/>
            </p:nvSpPr>
            <p:spPr>
              <a:xfrm>
                <a:off x="7635478" y="6468904"/>
                <a:ext cx="5979795" cy="63507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500"/>
                  </a:lnSpc>
                  <a:buNone/>
                </a:pPr>
                <a:r>
                  <a:rPr lang="en-US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Уақыт пен еңбек ресурстарын, мемлекеттік қаржыны үнемдеуге мүмкіндік беру.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D6581B2-3F6C-A169-FE0E-4937961421A9}"/>
              </a:ext>
            </a:extLst>
          </p:cNvPr>
          <p:cNvGrpSpPr/>
          <p:nvPr/>
        </p:nvGrpSpPr>
        <p:grpSpPr>
          <a:xfrm>
            <a:off x="55308" y="0"/>
            <a:ext cx="14629389" cy="9013171"/>
            <a:chOff x="55308" y="0"/>
            <a:chExt cx="14629389" cy="9013171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159EC6C4-6349-2A2B-8268-6B7C2EFB9EDC}"/>
                </a:ext>
              </a:extLst>
            </p:cNvPr>
            <p:cNvGrpSpPr/>
            <p:nvPr/>
          </p:nvGrpSpPr>
          <p:grpSpPr>
            <a:xfrm>
              <a:off x="55308" y="0"/>
              <a:ext cx="14629389" cy="9013171"/>
              <a:chOff x="55308" y="0"/>
              <a:chExt cx="14629389" cy="9013171"/>
            </a:xfrm>
          </p:grpSpPr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EB2EE4C2-E975-482A-AA3F-8842371D46E4}"/>
                  </a:ext>
                </a:extLst>
              </p:cNvPr>
              <p:cNvGrpSpPr/>
              <p:nvPr/>
            </p:nvGrpSpPr>
            <p:grpSpPr>
              <a:xfrm>
                <a:off x="66009" y="0"/>
                <a:ext cx="14618688" cy="9013171"/>
                <a:chOff x="66009" y="0"/>
                <a:chExt cx="14618688" cy="9013171"/>
              </a:xfrm>
            </p:grpSpPr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AF60A785-B6E7-9FDA-9219-DB6897CA7E69}"/>
                    </a:ext>
                  </a:extLst>
                </p:cNvPr>
                <p:cNvSpPr/>
                <p:nvPr/>
              </p:nvSpPr>
              <p:spPr>
                <a:xfrm>
                  <a:off x="66009" y="0"/>
                  <a:ext cx="14618688" cy="9013171"/>
                </a:xfrm>
                <a:prstGeom prst="rect">
                  <a:avLst/>
                </a:prstGeom>
                <a:solidFill>
                  <a:srgbClr val="FEF1F0"/>
                </a:solidFill>
                <a:ln>
                  <a:solidFill>
                    <a:srgbClr val="FEF1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82" name="Группа 81">
                  <a:extLst>
                    <a:ext uri="{FF2B5EF4-FFF2-40B4-BE49-F238E27FC236}">
                      <a16:creationId xmlns:a16="http://schemas.microsoft.com/office/drawing/2014/main" id="{74A2BE7B-5933-D8E2-0A92-F5444F2444A0}"/>
                    </a:ext>
                  </a:extLst>
                </p:cNvPr>
                <p:cNvGrpSpPr/>
                <p:nvPr/>
              </p:nvGrpSpPr>
              <p:grpSpPr>
                <a:xfrm>
                  <a:off x="8295400" y="5387248"/>
                  <a:ext cx="4109935" cy="2741141"/>
                  <a:chOff x="8295400" y="5387248"/>
                  <a:chExt cx="4109935" cy="2741141"/>
                </a:xfrm>
              </p:grpSpPr>
              <p:pic>
                <p:nvPicPr>
                  <p:cNvPr id="14" name="Image 7" descr="preencoded.png"/>
                  <p:cNvPicPr>
                    <a:picLocks noChangeAspect="1"/>
                  </p:cNvPicPr>
                  <p:nvPr/>
                </p:nvPicPr>
                <p:blipFill>
                  <a:blip r:embed="rId3"/>
                  <a:srcRect l="65722" t="13104" b="49288"/>
                  <a:stretch>
                    <a:fillRect/>
                  </a:stretch>
                </p:blipFill>
                <p:spPr>
                  <a:xfrm rot="173363">
                    <a:off x="11016305" y="6113893"/>
                    <a:ext cx="1389030" cy="1614845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 5" descr="preencoded.png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9418" r="14004" b="64954"/>
                  <a:stretch>
                    <a:fillRect/>
                  </a:stretch>
                </p:blipFill>
                <p:spPr>
                  <a:xfrm rot="2797426" flipH="1">
                    <a:off x="10017824" y="5420140"/>
                    <a:ext cx="1570624" cy="1504839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3" descr="preencoded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14691" t="1" r="48731" b="64514"/>
                  <a:stretch>
                    <a:fillRect/>
                  </a:stretch>
                </p:blipFill>
                <p:spPr>
                  <a:xfrm>
                    <a:off x="8909335" y="5546060"/>
                    <a:ext cx="1570624" cy="1523721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1" descr="preencoded.png"/>
                  <p:cNvPicPr>
                    <a:picLocks noChangeAspect="1"/>
                  </p:cNvPicPr>
                  <p:nvPr/>
                </p:nvPicPr>
                <p:blipFill>
                  <a:blip r:embed="rId6"/>
                  <a:srcRect t="11891" r="61506" b="39450"/>
                  <a:stretch>
                    <a:fillRect/>
                  </a:stretch>
                </p:blipFill>
                <p:spPr>
                  <a:xfrm>
                    <a:off x="8295400" y="6039033"/>
                    <a:ext cx="1652883" cy="2089356"/>
                  </a:xfrm>
                  <a:prstGeom prst="rect">
                    <a:avLst/>
                  </a:prstGeom>
                </p:spPr>
              </p:pic>
              <p:grpSp>
                <p:nvGrpSpPr>
                  <p:cNvPr id="81" name="Группа 80">
                    <a:extLst>
                      <a:ext uri="{FF2B5EF4-FFF2-40B4-BE49-F238E27FC236}">
                        <a16:creationId xmlns:a16="http://schemas.microsoft.com/office/drawing/2014/main" id="{F7269C32-8519-C572-28E5-891F9AB30675}"/>
                      </a:ext>
                    </a:extLst>
                  </p:cNvPr>
                  <p:cNvGrpSpPr/>
                  <p:nvPr/>
                </p:nvGrpSpPr>
                <p:grpSpPr>
                  <a:xfrm>
                    <a:off x="8867850" y="5979962"/>
                    <a:ext cx="3119491" cy="1280163"/>
                    <a:chOff x="8867851" y="6109219"/>
                    <a:chExt cx="3002774" cy="1150904"/>
                  </a:xfrm>
                </p:grpSpPr>
                <p:pic>
                  <p:nvPicPr>
                    <p:cNvPr id="15" name="Image 8" descr="preencoded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578855" y="6977826"/>
                      <a:ext cx="291770" cy="282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Image 2" descr="preencoded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67851" y="6948555"/>
                      <a:ext cx="282297" cy="282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Image 4" descr="preencoded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635863" y="6109219"/>
                      <a:ext cx="282297" cy="2822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Image 6" descr="preencoded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96DAC541-7B7A-43D3-8B79-37D633B846F1}">
                          <asvg:svgBlip xmlns:asvg="http://schemas.microsoft.com/office/drawing/2016/SVG/main" r:embed="rId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894969" y="6145036"/>
                      <a:ext cx="282297" cy="309091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pic>
            <p:nvPicPr>
              <p:cNvPr id="2" name="Image 0" descr="preencoded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308" y="25116"/>
                <a:ext cx="5670513" cy="8988055"/>
              </a:xfrm>
              <a:prstGeom prst="rect">
                <a:avLst/>
              </a:prstGeom>
            </p:spPr>
          </p:pic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32DE4729-0B37-5FA0-A12E-D2475DB1F4FA}"/>
                </a:ext>
              </a:extLst>
            </p:cNvPr>
            <p:cNvGrpSpPr/>
            <p:nvPr/>
          </p:nvGrpSpPr>
          <p:grpSpPr>
            <a:xfrm>
              <a:off x="6523369" y="735241"/>
              <a:ext cx="7551014" cy="6412309"/>
              <a:chOff x="6523369" y="735241"/>
              <a:chExt cx="7551014" cy="6412309"/>
            </a:xfrm>
          </p:grpSpPr>
          <p:sp>
            <p:nvSpPr>
              <p:cNvPr id="3" name="Text 0"/>
              <p:cNvSpPr/>
              <p:nvPr/>
            </p:nvSpPr>
            <p:spPr>
              <a:xfrm>
                <a:off x="7002487" y="735241"/>
                <a:ext cx="6735211" cy="41814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3250"/>
                  </a:lnSpc>
                  <a:buNone/>
                </a:pP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Әлеуметтік қолдаудың жаңа дәуірі</a:t>
                </a:r>
                <a:endPara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 1"/>
              <p:cNvSpPr/>
              <p:nvPr/>
            </p:nvSpPr>
            <p:spPr>
              <a:xfrm>
                <a:off x="6730406" y="1708767"/>
                <a:ext cx="7279374" cy="100405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600"/>
                  </a:lnSpc>
                  <a:buNone/>
                </a:pPr>
                <a:r>
                  <a:rPr lang="en-US" sz="2000" b="1" i="1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 Ваучер мен Face ID жүйесі – бұл жай ғана технология емес, бұл білім берудің болашағын қалыптастыратын, әділдік пен тиімділіктің берік іргетасын қалайтын революциялық қадам.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 2"/>
              <p:cNvSpPr/>
              <p:nvPr/>
            </p:nvSpPr>
            <p:spPr>
              <a:xfrm>
                <a:off x="6672820" y="3145566"/>
                <a:ext cx="7394546" cy="100405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600"/>
                  </a:lnSpc>
                  <a:buNone/>
                </a:pPr>
                <a:r>
                  <a:rPr lang="en-US" sz="2000" b="1" i="1" dirty="0">
                    <a:solidFill>
                      <a:srgbClr val="151617"/>
                    </a:solidFill>
                    <a:latin typeface="Times New Roman" panose="02020603050405020304" pitchFamily="18" charset="0"/>
                    <a:ea typeface="Inconsolata" pitchFamily="34" charset="-122"/>
                    <a:cs typeface="Times New Roman" panose="02020603050405020304" pitchFamily="18" charset="0"/>
                  </a:rPr>
                  <a:t>Цифрландыру арқылы әрбір оқушыға шынайы қамқорлық пен тең мүмкіндіктер ұсынылатын жарқын болашаққа жасалған алғашқы қадам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5"/>
              <p:cNvSpPr/>
              <p:nvPr/>
            </p:nvSpPr>
            <p:spPr>
              <a:xfrm>
                <a:off x="6523369" y="6442564"/>
                <a:ext cx="1761330" cy="52292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050"/>
                  </a:lnSpc>
                  <a:buNone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Ата-аналар үшін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7"/>
              <p:cNvSpPr/>
              <p:nvPr/>
            </p:nvSpPr>
            <p:spPr>
              <a:xfrm>
                <a:off x="8128272" y="4970765"/>
                <a:ext cx="1761453" cy="52292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050"/>
                  </a:lnSpc>
                  <a:buNone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Мектептер үшін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9"/>
              <p:cNvSpPr/>
              <p:nvPr/>
            </p:nvSpPr>
            <p:spPr>
              <a:xfrm>
                <a:off x="11036117" y="4970765"/>
                <a:ext cx="1761453" cy="52292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050"/>
                  </a:lnSpc>
                  <a:buNone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Оқушылар үшін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11"/>
              <p:cNvSpPr/>
              <p:nvPr/>
            </p:nvSpPr>
            <p:spPr>
              <a:xfrm>
                <a:off x="12312930" y="6624628"/>
                <a:ext cx="1761453" cy="52292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ctr">
                  <a:lnSpc>
                    <a:spcPts val="2050"/>
                  </a:lnSpc>
                  <a:buNone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ontserrat Black" pitchFamily="34" charset="-122"/>
                    <a:cs typeface="Times New Roman" panose="02020603050405020304" pitchFamily="18" charset="0"/>
                  </a:rPr>
                  <a:t>Мемлекет үшін</a:t>
                </a:r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Text 6"/>
          <p:cNvSpPr/>
          <p:nvPr/>
        </p:nvSpPr>
        <p:spPr>
          <a:xfrm>
            <a:off x="6273641" y="5890260"/>
            <a:ext cx="1704142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3" name="Text 12"/>
          <p:cNvSpPr/>
          <p:nvPr/>
        </p:nvSpPr>
        <p:spPr>
          <a:xfrm>
            <a:off x="12138898" y="5890260"/>
            <a:ext cx="170426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2A544E-DDB2-0639-8DEA-ADE1391798F8}"/>
              </a:ext>
            </a:extLst>
          </p:cNvPr>
          <p:cNvSpPr/>
          <p:nvPr/>
        </p:nvSpPr>
        <p:spPr>
          <a:xfrm>
            <a:off x="9541540" y="8221252"/>
            <a:ext cx="43385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педагог: </a:t>
            </a:r>
            <a:r>
              <a:rPr lang="ru-RU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Кулжабекова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С.О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393</Words>
  <Application>Microsoft Office PowerPoint</Application>
  <PresentationFormat>Произвольный</PresentationFormat>
  <Paragraphs>60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Montserrat Black</vt:lpstr>
      <vt:lpstr>Inconsolata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SAYA</cp:lastModifiedBy>
  <cp:revision>3</cp:revision>
  <dcterms:created xsi:type="dcterms:W3CDTF">2025-11-01T22:26:32Z</dcterms:created>
  <dcterms:modified xsi:type="dcterms:W3CDTF">2026-04-06T13:19:31Z</dcterms:modified>
</cp:coreProperties>
</file>